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3" r:id="rId2"/>
    <p:sldId id="300" r:id="rId3"/>
    <p:sldId id="301" r:id="rId4"/>
    <p:sldId id="303" r:id="rId5"/>
    <p:sldId id="294" r:id="rId6"/>
    <p:sldId id="302" r:id="rId7"/>
    <p:sldId id="256" r:id="rId8"/>
    <p:sldId id="297" r:id="rId9"/>
    <p:sldId id="299" r:id="rId10"/>
    <p:sldId id="298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abó Katalin Zsuzsanna" initials="SzKZs" lastIdx="3" clrIdx="0"/>
  <p:cmAuthor id="1" name="Éles Ágnes" initials="ÉÁ" lastIdx="4" clrIdx="1">
    <p:extLst>
      <p:ext uri="{19B8F6BF-5375-455C-9EA6-DF929625EA0E}">
        <p15:presenceInfo xmlns:p15="http://schemas.microsoft.com/office/powerpoint/2012/main" userId="S-1-5-21-3988875623-33939279-486126990-9162" providerId="AD"/>
      </p:ext>
    </p:extLst>
  </p:cmAuthor>
  <p:cmAuthor id="2" name="Éles Ágnes" initials="ÉÁ [2]" lastIdx="3" clrIdx="2">
    <p:extLst>
      <p:ext uri="{19B8F6BF-5375-455C-9EA6-DF929625EA0E}">
        <p15:presenceInfo xmlns:p15="http://schemas.microsoft.com/office/powerpoint/2012/main" userId="S::eles.agnes@kre.hu::096f2104-a6d0-4c2a-9bbc-b293d2818e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113" autoAdjust="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B6A15-EB7D-40CA-A3AE-2C36976941FC}" type="datetimeFigureOut">
              <a:rPr lang="hu-HU" smtClean="0"/>
              <a:t>2025. 03. 19.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2F813-F0AF-4579-A9E9-DC96747447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4641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651D7-73D9-4266-8B0B-3F4B5C281282}" type="datetimeFigureOut">
              <a:rPr lang="hu-HU" smtClean="0"/>
              <a:t>2025. 03. 19.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9F023-EC8E-4B39-80F6-3E8DCA32BC8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44451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286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286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2989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5693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5693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0682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049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1901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5496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B0368-F41E-42C4-B23D-8975406F8AB8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630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EF607-486C-4F9B-A554-2F16297A047A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605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0FAA-CC57-4EBB-8206-35161DAE5759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635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5379-2243-4B0F-990F-A7BCC5E79804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45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F9C5-3782-4633-81B7-F32C1DC2AC53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879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C1554-62E2-42A3-BE1A-0169D52FBACA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889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998C-C500-48A0-9990-198B749742FE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37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7F3D-7716-4AF2-96C8-F509C2E0D435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264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A209-0151-425F-8EF2-01A699785094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1674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FC88-5470-4147-94A9-8CE59F55C79F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37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ADAF-D2E4-4432-8BC4-1F10B7D42616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289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5A531-5059-4DF2-8979-DD5FC84A9E7A}" type="datetime1">
              <a:rPr lang="hu-HU" smtClean="0"/>
              <a:t>2025. 03. 19.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067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mailto:pk.szakdolgozatke@kre.h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k.szakdolgozatnk@kre.hu" TargetMode="External"/><Relationship Id="rId5" Type="http://schemas.openxmlformats.org/officeDocument/2006/relationships/hyperlink" Target="mailto:pk.szakdolgozatbp@kre.hu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1</a:t>
            </a:fld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7776864" cy="1700808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611560" y="2228379"/>
            <a:ext cx="79208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800" b="1" dirty="0">
                <a:solidFill>
                  <a:srgbClr val="99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Útmutató hallgatóknak az HWEB-re történő szakdolgozat feltöltéséhez</a:t>
            </a:r>
            <a:endParaRPr lang="hu-HU" dirty="0">
              <a:solidFill>
                <a:srgbClr val="99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2458269" y="5517232"/>
            <a:ext cx="5720680" cy="384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altLang="hu-HU" b="1" dirty="0">
                <a:solidFill>
                  <a:srgbClr val="31592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Budapest, 2025.</a:t>
            </a:r>
            <a:endParaRPr lang="hu-HU" altLang="hu-HU" sz="2800" dirty="0">
              <a:solidFill>
                <a:srgbClr val="33660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endParaRPr lang="hu-HU" altLang="hu-HU" sz="2800" dirty="0">
              <a:solidFill>
                <a:srgbClr val="336600"/>
              </a:solidFill>
              <a:latin typeface="Goudy Old Style Hu" pitchFamily="18" charset="-18"/>
            </a:endParaRPr>
          </a:p>
        </p:txBody>
      </p:sp>
      <p:pic>
        <p:nvPicPr>
          <p:cNvPr id="8" name="Kép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01107"/>
            <a:ext cx="2160240" cy="1804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29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10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99592" y="1988841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FF0000"/>
                </a:solidFill>
              </a:rPr>
              <a:t>Ha bármiben elakadna a feltöltés során a hiba képernyőmentését csatolva emailben küldje el a Karok által megadott email címekre:</a:t>
            </a:r>
          </a:p>
          <a:p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/>
              <a:t>Budapesti </a:t>
            </a:r>
            <a:r>
              <a:rPr lang="hu-HU" b="1" dirty="0"/>
              <a:t>képzési hely: </a:t>
            </a:r>
            <a:r>
              <a:rPr lang="hu-HU" b="1" dirty="0">
                <a:hlinkClick r:id="rId5"/>
              </a:rPr>
              <a:t>pk.szakdolgozatbp@kre.hu</a:t>
            </a:r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/>
              <a:t>Nagykőrösi képzési hely: </a:t>
            </a:r>
            <a:r>
              <a:rPr lang="hu-HU" b="1" dirty="0">
                <a:hlinkClick r:id="rId6"/>
              </a:rPr>
              <a:t>pk.szakdolgozatnk@kre.hu</a:t>
            </a:r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/>
              <a:t>Kecskeméti képzési hely: </a:t>
            </a:r>
            <a:r>
              <a:rPr lang="hu-HU" b="1" dirty="0">
                <a:hlinkClick r:id="rId7"/>
              </a:rPr>
              <a:t>pk.szakdolgozatke@kre.hu</a:t>
            </a:r>
            <a:endParaRPr lang="hu-HU" b="1" dirty="0"/>
          </a:p>
          <a:p>
            <a:pPr lvl="1" algn="just"/>
            <a:endParaRPr lang="hu-HU" b="1" dirty="0"/>
          </a:p>
          <a:p>
            <a:pPr lvl="1" algn="just"/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hu-H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8793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2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60401" y="1465805"/>
            <a:ext cx="7324127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u-HU" dirty="0"/>
          </a:p>
          <a:p>
            <a:pPr algn="just"/>
            <a:r>
              <a:rPr lang="hu-HU" dirty="0"/>
              <a:t>Kedves Hallgató!</a:t>
            </a:r>
          </a:p>
          <a:p>
            <a:pPr algn="just">
              <a:spcBef>
                <a:spcPts val="600"/>
              </a:spcBef>
            </a:pPr>
            <a:endParaRPr lang="hu-HU" dirty="0"/>
          </a:p>
          <a:p>
            <a:pPr algn="just"/>
            <a:r>
              <a:rPr lang="hu-HU" dirty="0"/>
              <a:t>Kérjük, mielőtt feltöltené szakdolgozatát/záródolgozatát/portfólióját és ahhoz kapcsolódó dokumentumokat</a:t>
            </a:r>
          </a:p>
          <a:p>
            <a:pPr algn="just"/>
            <a:endParaRPr lang="hu-H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olvassa el a rövid tájékoztatónkat.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készítse elő a csatolandó dokumentumokat, hogy a pár lépésből álló szakdolgozat és ahhoz kapcsolódó dokumentumok beküldése/feltöltése zökkenőmentesen történjen.</a:t>
            </a:r>
          </a:p>
        </p:txBody>
      </p:sp>
    </p:spTree>
    <p:extLst>
      <p:ext uri="{BB962C8B-B14F-4D97-AF65-F5344CB8AC3E}">
        <p14:creationId xmlns:p14="http://schemas.microsoft.com/office/powerpoint/2010/main" val="379276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3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60400" y="1465805"/>
            <a:ext cx="7324127" cy="3621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szakdolgozat/záródolgozat leadásához szükséges dokumentumok:</a:t>
            </a:r>
          </a:p>
          <a:p>
            <a:pPr algn="just">
              <a:spcBef>
                <a:spcPts val="200"/>
              </a:spcBef>
            </a:pPr>
            <a:r>
              <a:rPr lang="hu-HU" sz="1600" b="1" u="sng" dirty="0"/>
              <a:t>Kötelező: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„Szakdolgozat” típusba a </a:t>
            </a:r>
            <a:r>
              <a:rPr lang="hu-HU" sz="1600" dirty="0"/>
              <a:t>szakdolgozatot, záródolgozatot kell felölteni - az elektronikus fájlnév tartalmazza a szakdolgozat készítőjének nevét, a szakdolgozat címét és a benyújtás évét (</a:t>
            </a:r>
            <a:r>
              <a:rPr lang="hu-HU" sz="1600" b="1" dirty="0"/>
              <a:t>kizárólag </a:t>
            </a:r>
            <a:r>
              <a:rPr lang="hu-HU" sz="1600" b="1" dirty="0" err="1"/>
              <a:t>pdf</a:t>
            </a:r>
            <a:r>
              <a:rPr lang="hu-HU" sz="1600" b="1" dirty="0"/>
              <a:t>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5 MB</a:t>
            </a:r>
            <a:r>
              <a:rPr lang="hu-HU" sz="1600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„Szakdolgozat kivonat1” típusba a szakdolgozatot/</a:t>
            </a:r>
            <a:r>
              <a:rPr lang="hu-HU" sz="1600" b="1" dirty="0" err="1"/>
              <a:t>záródolgozatot</a:t>
            </a:r>
            <a:r>
              <a:rPr lang="hu-HU" sz="1600" b="1" dirty="0"/>
              <a:t> kell Word formátumban feltölteni </a:t>
            </a:r>
            <a:r>
              <a:rPr lang="hu-HU" sz="1600" dirty="0"/>
              <a:t>(</a:t>
            </a:r>
            <a:r>
              <a:rPr lang="hu-HU" sz="1600" b="1" dirty="0"/>
              <a:t>kizárólag </a:t>
            </a:r>
            <a:r>
              <a:rPr lang="hu-HU" sz="1600" b="1" dirty="0" err="1"/>
              <a:t>docx</a:t>
            </a:r>
            <a:r>
              <a:rPr lang="hu-HU" sz="1600" b="1" dirty="0"/>
              <a:t>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5 MB</a:t>
            </a:r>
            <a:r>
              <a:rPr lang="hu-HU" sz="1600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„Plágium-nyilatkozat” típusba </a:t>
            </a:r>
            <a:r>
              <a:rPr lang="hu-HU" sz="1600" dirty="0"/>
              <a:t>a szakdolgozat plágium- és nyilvánosságra hozatalára vonatkozó együttes nyilatkozatként a leadott elektronikus kérelemből generált pdf-</a:t>
            </a:r>
            <a:r>
              <a:rPr lang="hu-HU" sz="1600" dirty="0" err="1"/>
              <a:t>et</a:t>
            </a:r>
            <a:r>
              <a:rPr lang="hu-HU" sz="1600" dirty="0"/>
              <a:t> kell  feltölteni – (</a:t>
            </a:r>
            <a:r>
              <a:rPr lang="hu-HU" sz="1600" b="1" dirty="0"/>
              <a:t>kizárólag pdf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</a:t>
            </a:r>
            <a:r>
              <a:rPr lang="hu-HU" sz="1600" b="1" dirty="0"/>
              <a:t>500 KB</a:t>
            </a:r>
            <a:r>
              <a:rPr lang="hu-HU" sz="1600" dirty="0"/>
              <a:t>)</a:t>
            </a:r>
          </a:p>
          <a:p>
            <a:pPr algn="just"/>
            <a:endParaRPr lang="hu-HU" sz="1600" dirty="0"/>
          </a:p>
          <a:p>
            <a:pPr algn="just">
              <a:spcBef>
                <a:spcPts val="200"/>
              </a:spcBef>
            </a:pPr>
            <a:r>
              <a:rPr lang="hu-HU" sz="1600" b="1" u="sng" dirty="0"/>
              <a:t>Szükség szerint választható: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„Szakdolgozat melléklet” típusba  </a:t>
            </a:r>
            <a:r>
              <a:rPr lang="hu-HU" sz="1600" dirty="0"/>
              <a:t>(ha van) (</a:t>
            </a:r>
            <a:r>
              <a:rPr lang="hu-HU" sz="1600" dirty="0" err="1"/>
              <a:t>pdf</a:t>
            </a:r>
            <a:r>
              <a:rPr lang="hu-HU" sz="1600" dirty="0"/>
              <a:t>, </a:t>
            </a:r>
            <a:r>
              <a:rPr lang="hu-HU" sz="1600" dirty="0" err="1"/>
              <a:t>docx</a:t>
            </a:r>
            <a:r>
              <a:rPr lang="hu-HU" sz="1600" dirty="0"/>
              <a:t> , </a:t>
            </a:r>
            <a:r>
              <a:rPr lang="hu-HU" sz="1600" dirty="0" err="1"/>
              <a:t>jpeg</a:t>
            </a:r>
            <a:r>
              <a:rPr lang="hu-HU" sz="1600" dirty="0"/>
              <a:t>, </a:t>
            </a:r>
            <a:r>
              <a:rPr lang="hu-HU" sz="1600" dirty="0" err="1"/>
              <a:t>jpg</a:t>
            </a:r>
            <a:r>
              <a:rPr lang="hu-HU" sz="1600" dirty="0"/>
              <a:t>, </a:t>
            </a:r>
            <a:r>
              <a:rPr lang="hu-HU" sz="1600" dirty="0" err="1"/>
              <a:t>png</a:t>
            </a:r>
            <a:r>
              <a:rPr lang="hu-HU" sz="1600" dirty="0"/>
              <a:t> fájltípusok egyike 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10 MB</a:t>
            </a:r>
            <a:r>
              <a:rPr lang="hu-HU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472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4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60400" y="1465805"/>
            <a:ext cx="7324127" cy="3129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portfólió leadásához szükséges dokumentumok:</a:t>
            </a:r>
          </a:p>
          <a:p>
            <a:pPr algn="just">
              <a:spcBef>
                <a:spcPts val="200"/>
              </a:spcBef>
            </a:pPr>
            <a:r>
              <a:rPr lang="hu-HU" sz="1600" b="1" u="sng" dirty="0"/>
              <a:t>Kötelező: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„Portfólió” típusba a portfóliót </a:t>
            </a:r>
            <a:r>
              <a:rPr lang="hu-HU" sz="1600" dirty="0"/>
              <a:t>kell felölteni - az elektronikus fájlnév tartalmazza a dokumentum készítőjének nevét, a portfólió témáját és a benyújtás évét (</a:t>
            </a:r>
            <a:r>
              <a:rPr lang="hu-HU" sz="1600" b="1" dirty="0"/>
              <a:t>kizárólag pdf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5 MB</a:t>
            </a:r>
            <a:r>
              <a:rPr lang="hu-HU" sz="1600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„Plágium-nyilatkozat” típusba </a:t>
            </a:r>
            <a:r>
              <a:rPr lang="hu-HU" sz="1600" dirty="0"/>
              <a:t>a szakdolgozat plágium- és nyilvánosságra hozatalára vonatkozó együttes nyilatkozatként a leadott elektronikus kérelemből generált pdf-</a:t>
            </a:r>
            <a:r>
              <a:rPr lang="hu-HU" sz="1600" dirty="0" err="1"/>
              <a:t>et</a:t>
            </a:r>
            <a:r>
              <a:rPr lang="hu-HU" sz="1600" dirty="0"/>
              <a:t> kell  feltölteni – (</a:t>
            </a:r>
            <a:r>
              <a:rPr lang="hu-HU" sz="1600" b="1" dirty="0"/>
              <a:t>kizárólag pdf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</a:t>
            </a:r>
            <a:r>
              <a:rPr lang="hu-HU" sz="1600" b="1" dirty="0"/>
              <a:t>500 KB</a:t>
            </a:r>
            <a:r>
              <a:rPr lang="hu-HU" sz="1600" dirty="0"/>
              <a:t>)</a:t>
            </a:r>
          </a:p>
          <a:p>
            <a:pPr algn="just"/>
            <a:endParaRPr lang="hu-HU" sz="1600" dirty="0"/>
          </a:p>
          <a:p>
            <a:pPr algn="just">
              <a:spcBef>
                <a:spcPts val="200"/>
              </a:spcBef>
            </a:pPr>
            <a:r>
              <a:rPr lang="hu-HU" sz="1600" b="1" u="sng" dirty="0"/>
              <a:t>Szükség szerint választható: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„Szakdolgozat melléklet” típusba  </a:t>
            </a:r>
            <a:r>
              <a:rPr lang="hu-HU" sz="1600" dirty="0"/>
              <a:t>(ha van – képek, kérdőívek, interjúk stb.) (pdf, </a:t>
            </a:r>
            <a:r>
              <a:rPr lang="hu-HU" sz="1600" dirty="0" err="1"/>
              <a:t>docx</a:t>
            </a:r>
            <a:r>
              <a:rPr lang="hu-HU" sz="1600" dirty="0"/>
              <a:t> , </a:t>
            </a:r>
            <a:r>
              <a:rPr lang="hu-HU" sz="1600" dirty="0" err="1"/>
              <a:t>jpeg</a:t>
            </a:r>
            <a:r>
              <a:rPr lang="hu-HU" sz="1600" dirty="0"/>
              <a:t>, </a:t>
            </a:r>
            <a:r>
              <a:rPr lang="hu-HU" sz="1600" dirty="0" err="1"/>
              <a:t>jpg</a:t>
            </a:r>
            <a:r>
              <a:rPr lang="hu-HU" sz="1600" dirty="0"/>
              <a:t>, </a:t>
            </a:r>
            <a:r>
              <a:rPr lang="hu-HU" sz="1600" dirty="0" err="1"/>
              <a:t>png</a:t>
            </a:r>
            <a:r>
              <a:rPr lang="hu-HU" sz="1600" dirty="0"/>
              <a:t> fájltípusok egyike 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10 MB</a:t>
            </a:r>
            <a:r>
              <a:rPr lang="hu-HU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5211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5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99436" y="1523648"/>
            <a:ext cx="7844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szakdolgozat/</a:t>
            </a:r>
            <a:r>
              <a:rPr lang="hu-HU" b="1" dirty="0" err="1"/>
              <a:t>záródolgozat</a:t>
            </a:r>
            <a:r>
              <a:rPr lang="hu-HU" b="1" dirty="0"/>
              <a:t>/portfólió leadásának lépései 1.</a:t>
            </a:r>
          </a:p>
        </p:txBody>
      </p:sp>
      <p:sp>
        <p:nvSpPr>
          <p:cNvPr id="6" name="Téglalap 5"/>
          <p:cNvSpPr/>
          <p:nvPr/>
        </p:nvSpPr>
        <p:spPr>
          <a:xfrm>
            <a:off x="899592" y="2204865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hu-HU" b="1" dirty="0"/>
              <a:t>A NEPTUN-ban az Ügyintézés/Kérvények menüpontban </a:t>
            </a:r>
          </a:p>
          <a:p>
            <a:pPr marL="857250" lvl="1" indent="-400050" algn="just">
              <a:buFont typeface="+mj-lt"/>
              <a:buAutoNum type="arabicPeriod"/>
            </a:pPr>
            <a:r>
              <a:rPr lang="hu-HU" b="1" dirty="0"/>
              <a:t>A  „Szakdolgozat Plágium- és Nyilvánossági  Nyilatkozat” </a:t>
            </a:r>
            <a:r>
              <a:rPr lang="hu-HU" dirty="0"/>
              <a:t>kérelmet keresse ki és a nyilatkozatok bepipálása után adja le kérelmet.</a:t>
            </a:r>
          </a:p>
          <a:p>
            <a:pPr marL="800100" lvl="1" indent="-342900" algn="just">
              <a:buAutoNum type="arabicPeriod"/>
            </a:pPr>
            <a:r>
              <a:rPr lang="hu-HU" b="1" dirty="0"/>
              <a:t>A kérelem benyújtása után a </a:t>
            </a:r>
            <a:r>
              <a:rPr lang="hu-HU" b="1" u="sng" dirty="0"/>
              <a:t>Leadott kérvények között keresse ki </a:t>
            </a:r>
            <a:r>
              <a:rPr lang="hu-HU" b="1" dirty="0"/>
              <a:t>a leadott „Szakdolgozat Plágium- és Nyilvánossági  Nyilatkozat” kérelmet és a sor végi + jel funkció használatával mentse le a saját számítógépére. </a:t>
            </a:r>
            <a:r>
              <a:rPr lang="hu-HU" dirty="0"/>
              <a:t>(a lementett dokumentumra a későbbiekben még szüksége lesz)</a:t>
            </a:r>
          </a:p>
          <a:p>
            <a:pPr algn="just"/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7769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6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 rotWithShape="1">
          <a:blip r:embed="rId5"/>
          <a:srcRect l="3566" t="15317" r="12894" b="14406"/>
          <a:stretch/>
        </p:blipFill>
        <p:spPr>
          <a:xfrm>
            <a:off x="570270" y="2708920"/>
            <a:ext cx="7416824" cy="352751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99436" y="1523648"/>
            <a:ext cx="78449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szakdolgozat/záródolgozat/portfólió leadásának lépései 2.</a:t>
            </a:r>
          </a:p>
          <a:p>
            <a:pPr algn="just">
              <a:spcBef>
                <a:spcPts val="600"/>
              </a:spcBef>
            </a:pPr>
            <a:r>
              <a:rPr lang="hu-HU" sz="1400" dirty="0"/>
              <a:t>A NEPTUN-ban </a:t>
            </a:r>
            <a:r>
              <a:rPr lang="hu-HU" sz="1400" b="1" dirty="0"/>
              <a:t>a Tanulmányok/Szakdolgozat/</a:t>
            </a:r>
            <a:r>
              <a:rPr lang="hu-HU" sz="1400" b="1" dirty="0" err="1"/>
              <a:t>Szakdolgozat</a:t>
            </a:r>
            <a:r>
              <a:rPr lang="hu-HU" sz="1400" b="1" dirty="0"/>
              <a:t> jelentkezés menüponton </a:t>
            </a:r>
            <a:r>
              <a:rPr lang="hu-HU" sz="1400" dirty="0"/>
              <a:t>az Ön által választott szakdolgozat téma/cím, illetve szakdolgozat adatok jelennek meg. </a:t>
            </a:r>
          </a:p>
          <a:p>
            <a:pPr algn="just"/>
            <a:r>
              <a:rPr lang="hu-HU" sz="1400" b="1" dirty="0"/>
              <a:t>Kattintson a „Szakdolgozat feltöltése” gombra!</a:t>
            </a:r>
          </a:p>
        </p:txBody>
      </p:sp>
      <p:sp>
        <p:nvSpPr>
          <p:cNvPr id="5" name="Téglalap 4"/>
          <p:cNvSpPr/>
          <p:nvPr/>
        </p:nvSpPr>
        <p:spPr>
          <a:xfrm>
            <a:off x="757139" y="3356992"/>
            <a:ext cx="1728192" cy="20882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3635897" y="5800305"/>
            <a:ext cx="1080119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605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7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929308" y="1656859"/>
            <a:ext cx="705678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A szakdolgozat/záródolgozat/portfólió leadásának lépései 3.</a:t>
            </a:r>
          </a:p>
          <a:p>
            <a:pPr>
              <a:spcBef>
                <a:spcPts val="600"/>
              </a:spcBef>
            </a:pPr>
            <a:r>
              <a:rPr lang="hu-HU" dirty="0"/>
              <a:t>A „Szakdolgozat feltöltése”  gombra kattintást követően írja be a „Végleges szakdolgozat címe” részre a szakdolgozat címét.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0882" y="2951755"/>
            <a:ext cx="6067421" cy="3465706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1240882" y="3611116"/>
            <a:ext cx="5405958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 flipH="1">
            <a:off x="4274592" y="2276872"/>
            <a:ext cx="2016222" cy="14919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2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8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861312" y="1375530"/>
            <a:ext cx="73830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A szakdolgozat/záródolgozat/portfólió leadásának lépései 4.</a:t>
            </a:r>
          </a:p>
          <a:p>
            <a:endParaRPr lang="hu-HU" dirty="0"/>
          </a:p>
          <a:p>
            <a:pPr algn="just"/>
            <a:r>
              <a:rPr lang="hu-HU" dirty="0"/>
              <a:t>A </a:t>
            </a:r>
            <a:r>
              <a:rPr lang="hu-HU" u="sng" dirty="0"/>
              <a:t>dokumentum típusból </a:t>
            </a:r>
            <a:r>
              <a:rPr lang="hu-HU" dirty="0"/>
              <a:t>válassza ki az adott típust (ld. 3. dia), majd a </a:t>
            </a:r>
            <a:r>
              <a:rPr lang="hu-HU" b="1" dirty="0"/>
              <a:t>„Fájl feltöltése”</a:t>
            </a:r>
            <a:r>
              <a:rPr lang="hu-HU" dirty="0"/>
              <a:t> gombra klikkelve csatolja megfelelő feltöltendő dokumentumot, a következő dokumentum felöltéséhez ugyanígy járjon el, majd a „</a:t>
            </a:r>
            <a:r>
              <a:rPr lang="hu-HU" b="1" dirty="0"/>
              <a:t>Fájlok mentése gombbal” </a:t>
            </a:r>
            <a:r>
              <a:rPr lang="hu-HU" dirty="0"/>
              <a:t> mentheti el a feltöltött dokumentumokat.</a:t>
            </a:r>
          </a:p>
          <a:p>
            <a:r>
              <a:rPr lang="hu-HU" sz="1400" dirty="0">
                <a:solidFill>
                  <a:srgbClr val="FF0000"/>
                </a:solidFill>
              </a:rPr>
              <a:t>(Fontos: Ne legyen a számítógépén megnyitva egyik feltöltendő dokumentum sem, mert különben nem sikerül a feltöltés!)</a:t>
            </a:r>
          </a:p>
        </p:txBody>
      </p:sp>
      <p:sp>
        <p:nvSpPr>
          <p:cNvPr id="10" name="Téglalap 9"/>
          <p:cNvSpPr/>
          <p:nvPr/>
        </p:nvSpPr>
        <p:spPr>
          <a:xfrm>
            <a:off x="2771800" y="3373524"/>
            <a:ext cx="1080120" cy="285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14" y="3670812"/>
            <a:ext cx="6120680" cy="295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272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25" y="3740620"/>
            <a:ext cx="7992888" cy="2546362"/>
          </a:xfrm>
          <a:prstGeom prst="rect">
            <a:avLst/>
          </a:prstGeo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9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99592" y="1490205"/>
            <a:ext cx="76328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A szakdolgozat/záródolgozat/portfólió leadásának lépései 5.</a:t>
            </a:r>
          </a:p>
          <a:p>
            <a:r>
              <a:rPr lang="hu-HU" sz="1600" dirty="0"/>
              <a:t>A „</a:t>
            </a:r>
            <a:r>
              <a:rPr lang="hu-HU" sz="1600" b="1" dirty="0"/>
              <a:t>Szakdolgozat feltöltése” gombra </a:t>
            </a:r>
            <a:r>
              <a:rPr lang="hu-HU" sz="1600" dirty="0"/>
              <a:t>klikkelve megtekintheti a felugró ablakban a már feltöltött dokumentumokat.</a:t>
            </a:r>
          </a:p>
          <a:p>
            <a:r>
              <a:rPr lang="hu-HU" sz="1600" b="1" u="sng" dirty="0"/>
              <a:t>Fontos: kizárólag a szakdolgozat leadási határidő előtt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 már feltöltött szakdolgozatot és egyéb dokumentumokat </a:t>
            </a:r>
            <a:r>
              <a:rPr lang="hu-HU" sz="1600" b="1" u="sng" dirty="0"/>
              <a:t>letöltheti újra számítógépére (megtekintheti),</a:t>
            </a:r>
            <a:r>
              <a:rPr lang="hu-HU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ha időközben módosított/javított valamit a szakdolgozatán </a:t>
            </a:r>
            <a:r>
              <a:rPr lang="hu-HU" sz="1600" b="1" dirty="0"/>
              <a:t>lehetőség van cserélni </a:t>
            </a:r>
            <a:r>
              <a:rPr lang="hu-HU" sz="1600" b="1" u="sng" dirty="0"/>
              <a:t>(a + jelre klikkelve „Törlés” gombbal) és a 7. dia szerinti újrafeltöltéssel.</a:t>
            </a:r>
            <a:r>
              <a:rPr lang="hu-HU" sz="1600" dirty="0"/>
              <a:t> </a:t>
            </a:r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7845" y="4083216"/>
            <a:ext cx="6632899" cy="1021209"/>
          </a:xfrm>
          <a:prstGeom prst="rect">
            <a:avLst/>
          </a:prstGeom>
        </p:spPr>
      </p:pic>
      <p:cxnSp>
        <p:nvCxnSpPr>
          <p:cNvPr id="12" name="Egyenes összekötő nyíllal 11"/>
          <p:cNvCxnSpPr/>
          <p:nvPr/>
        </p:nvCxnSpPr>
        <p:spPr>
          <a:xfrm>
            <a:off x="3048422" y="1988840"/>
            <a:ext cx="1080120" cy="39993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églalap 15"/>
          <p:cNvSpPr/>
          <p:nvPr/>
        </p:nvSpPr>
        <p:spPr>
          <a:xfrm flipV="1">
            <a:off x="4139952" y="5881279"/>
            <a:ext cx="972108" cy="318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 flipV="1">
            <a:off x="6558390" y="4422830"/>
            <a:ext cx="1686018" cy="5183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707904" y="3027787"/>
            <a:ext cx="1932971" cy="29626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2888593" y="3485813"/>
            <a:ext cx="3669797" cy="102330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églalap 28"/>
          <p:cNvSpPr/>
          <p:nvPr/>
        </p:nvSpPr>
        <p:spPr>
          <a:xfrm flipV="1">
            <a:off x="1633206" y="4164442"/>
            <a:ext cx="6611202" cy="91872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Téglalap 29"/>
          <p:cNvSpPr/>
          <p:nvPr/>
        </p:nvSpPr>
        <p:spPr>
          <a:xfrm>
            <a:off x="1139683" y="4365103"/>
            <a:ext cx="448161" cy="2880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Téglalap 30"/>
          <p:cNvSpPr/>
          <p:nvPr/>
        </p:nvSpPr>
        <p:spPr>
          <a:xfrm>
            <a:off x="1228569" y="4743147"/>
            <a:ext cx="336596" cy="1356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661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3670</TotalTime>
  <Words>702</Words>
  <Application>Microsoft Office PowerPoint</Application>
  <PresentationFormat>Diavetítés a képernyőre (4:3 oldalarány)</PresentationFormat>
  <Paragraphs>68</Paragraphs>
  <Slides>10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Calibri</vt:lpstr>
      <vt:lpstr>Goudy Old Style Hu</vt:lpstr>
      <vt:lpstr>Verdana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ferencz.zoltan@kre.hu</dc:creator>
  <cp:lastModifiedBy>Éles Ágnes</cp:lastModifiedBy>
  <cp:revision>172</cp:revision>
  <dcterms:created xsi:type="dcterms:W3CDTF">2016-04-01T08:34:35Z</dcterms:created>
  <dcterms:modified xsi:type="dcterms:W3CDTF">2025-03-19T11:39:25Z</dcterms:modified>
</cp:coreProperties>
</file>